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0"/>
  </p:notesMasterIdLst>
  <p:sldIdLst>
    <p:sldId id="265" r:id="rId2"/>
    <p:sldId id="266" r:id="rId3"/>
    <p:sldId id="267" r:id="rId4"/>
    <p:sldId id="268" r:id="rId5"/>
    <p:sldId id="269" r:id="rId6"/>
    <p:sldId id="270" r:id="rId7"/>
    <p:sldId id="271" r:id="rId8"/>
    <p:sldId id="272" r:id="rId9"/>
  </p:sldIdLst>
  <p:sldSz cx="9144000" cy="5143500" type="screen16x9"/>
  <p:notesSz cx="6858000" cy="9144000"/>
  <p:embeddedFontLst>
    <p:embeddedFont>
      <p:font typeface="Roboto"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57" autoAdjust="0"/>
    <p:restoredTop sz="81329" autoAdjust="0"/>
  </p:normalViewPr>
  <p:slideViewPr>
    <p:cSldViewPr snapToGrid="0">
      <p:cViewPr varScale="1">
        <p:scale>
          <a:sx n="78" d="100"/>
          <a:sy n="78" d="100"/>
        </p:scale>
        <p:origin x="-1164" y="-96"/>
      </p:cViewPr>
      <p:guideLst>
        <p:guide orient="horz" pos="162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 xmlns:p14="http://schemas.microsoft.com/office/powerpoint/2010/main" val="376456098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72fe0d0583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72fe0d0583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 xmlns:p14="http://schemas.microsoft.com/office/powerpoint/2010/main" val="333151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72fe0d0583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72fe0d0583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dirty="0" smtClean="0">
                <a:solidFill>
                  <a:srgbClr val="000000"/>
                </a:solidFill>
                <a:effectLst/>
                <a:latin typeface="Arial"/>
                <a:ea typeface="Arial"/>
                <a:cs typeface="Arial"/>
                <a:sym typeface="Arial"/>
              </a:rPr>
              <a:t>Managers have to deal with others whom they do not like at the workplace due to various issues. The conflicting points are be based on work styles, background, attitudes and motives diversity. The existing research suggests that personality clashes are the root cause of such differences, and managers should always put efforts to resolve them. It reaches a point where the victims feel that personality clashes cannot be resolved, however it much possible when the management is involved. The results of disputes among members are unbearable in addition to lack of enjoyment at the workplace. This presentation is an educative material for managers on how they can resolve personality-related clashes among their peers.    </a:t>
            </a:r>
          </a:p>
          <a:p>
            <a:pPr marL="158750" indent="0">
              <a:buNone/>
            </a:pPr>
            <a:r>
              <a:rPr lang="en-US" sz="1100" b="0" i="0" u="none" strike="noStrike" cap="none" dirty="0" smtClean="0">
                <a:solidFill>
                  <a:srgbClr val="000000"/>
                </a:solidFill>
                <a:effectLst/>
                <a:latin typeface="Arial"/>
                <a:ea typeface="Arial"/>
                <a:cs typeface="Arial"/>
                <a:sym typeface="Arial"/>
              </a:rPr>
              <a:t> </a:t>
            </a:r>
          </a:p>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304918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72fe0d0583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72fe0d0583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Many significant causes of personality conflicts in the workplace are based on work style differences. Jeong (2018) suggests that managers have different ways of executing duties, which may, in turn, bring conflicts. Personality conflicts may also come in as a result of background differences. Differences in ethnicity, gender, political views, social, economic status and religious perspective are the significant causes of background-related differences. According to Farrell (2014), personality clashes in the workplace are triggered by attitude diversity, including arrogance and irritability.  Additionally, managers have different motives in the sense that some may have the mentality of cooperating to achieve a common goal, while others have competitive minded goals.      </a:t>
            </a:r>
          </a:p>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3785482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72fe0d0583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72fe0d0583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Now that we know personality conflict exists, it also vital to understand that they lead to adverse consequences. Farrell (2014) opines that personality conflicts trigger stress to the victims due to continued tension and anxiety. Again, the victims are always alert in preparation for the next unpleasant encounter. The victims may go to the extent of leaving jobs if the situation is not managed early in advance. It is important to note that personality clashes lead to low productivity on the duties handled by affected members (Jeong, 2018). The projects under the control of the victims stand a higher chance of underperforming due to restlessness.</a:t>
            </a:r>
          </a:p>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925361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72fe0d0583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72fe0d0583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It worth for managers to understand that conflicts in the workplace are inevitable, a situation that one cannot avoid. Again, it is vital to note that people have different personalities, which are not always right. Jeong (2018) further states peoples have diverse perspectives, which are not still in line with those of others. Importantly, personality diversity can contribute significantly in attaining success when handled effectively. Jeong (2018) advises managers to always work towards diffusing conflicts and should not be allowed to disrupt conduciveness in the work environment.  </a:t>
            </a:r>
          </a:p>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4154619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72fe0d0583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72fe0d0583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0" i="0" u="none" strike="noStrike" cap="none" dirty="0" smtClean="0">
                <a:solidFill>
                  <a:srgbClr val="000000"/>
                </a:solidFill>
                <a:effectLst/>
                <a:latin typeface="Arial"/>
                <a:ea typeface="Arial"/>
                <a:cs typeface="Arial"/>
                <a:sym typeface="Arial"/>
              </a:rPr>
              <a:t>Acceptance is among the primary strategy for diffusing personality clashes.  Acceptance goes a long way with kindness and acceptance, and its absence leads to defensiveness and friction. Conflicts resolution among the managers should begin with identifying its root source. The involved team should identify all the underlying problems with the aid of information from victims (Farrell, 2014). Advocating for professionalism is yet another strategy for resolving conflict. Being professional involves the parties observing courtesy and listening to each other opinions. Listening to each other provides a basis for conflict resolution. Interested parties should also avoid reacting to the emotional feelings of the other party; rather they should understand them (Farrell, 2014). Being professional also involves avoiding premature judgment and focusing on more inquiry and gathering more information </a:t>
            </a:r>
          </a:p>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776777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72fe0d0583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72fe0d0583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100" b="0" i="0" u="none" strike="noStrike" cap="none" dirty="0" smtClean="0">
                <a:solidFill>
                  <a:srgbClr val="000000"/>
                </a:solidFill>
                <a:effectLst/>
                <a:latin typeface="Arial"/>
                <a:ea typeface="Arial"/>
                <a:cs typeface="Arial"/>
                <a:sym typeface="Arial"/>
              </a:rPr>
              <a:t>It may reach a point where managers cannot arrive at a reasonable consensus. At this point, it is much necessary to involve the management team as a third party to diffuse the conflict. Alternatively, the management team can organize a workshop training, rather than focusing on victims only (Jeong, 2018). Additionally, training in conflict resolution involves brainstorming of solutions. Once the root cause of the conflict has been identified, and effective communication has been facilitated, the involved members should then engage in identifying possible solutions to the underlying issues. After generating a variety of solutions, the interested parties should evaluate them in order to determine the most viable solution (Jeong, 2018). The most feasible solution is the one that results in a mutual agreement between the involved parties.    </a:t>
            </a:r>
          </a:p>
          <a:p>
            <a:pPr marL="158750" indent="0">
              <a:buNone/>
            </a:pPr>
            <a:r>
              <a:rPr lang="en-US" sz="1100" b="0" i="0" u="none" strike="noStrike" cap="none" dirty="0" smtClean="0">
                <a:solidFill>
                  <a:srgbClr val="000000"/>
                </a:solidFill>
                <a:effectLst/>
                <a:latin typeface="Arial"/>
                <a:ea typeface="Arial"/>
                <a:cs typeface="Arial"/>
                <a:sym typeface="Arial"/>
              </a:rPr>
              <a:t> </a:t>
            </a:r>
          </a:p>
          <a:p>
            <a:pPr marL="0" lvl="0" indent="0" algn="l" rtl="0">
              <a:spcBef>
                <a:spcPts val="0"/>
              </a:spcBef>
              <a:spcAft>
                <a:spcPts val="0"/>
              </a:spcAft>
              <a:buNone/>
            </a:pPr>
            <a:endParaRPr dirty="0"/>
          </a:p>
        </p:txBody>
      </p:sp>
    </p:spTree>
    <p:extLst>
      <p:ext uri="{BB962C8B-B14F-4D97-AF65-F5344CB8AC3E}">
        <p14:creationId xmlns="" xmlns:p14="http://schemas.microsoft.com/office/powerpoint/2010/main" val="1575194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460950" y="2065350"/>
            <a:ext cx="8222100" cy="10128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7" name="Google Shape;17;p3"/>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471900" y="1919075"/>
            <a:ext cx="8222100" cy="2710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p:nvPr/>
        </p:nvSpPr>
        <p:spPr>
          <a:xfrm rot="10800000" flipH="1">
            <a:off x="0" y="1686000"/>
            <a:ext cx="9144000" cy="3457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5"/>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5"/>
          <p:cNvSpPr txBox="1">
            <a:spLocks noGrp="1"/>
          </p:cNvSpPr>
          <p:nvPr>
            <p:ph type="title"/>
          </p:nvPr>
        </p:nvSpPr>
        <p:spPr>
          <a:xfrm>
            <a:off x="471900" y="738725"/>
            <a:ext cx="8222100" cy="7677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8" name="Google Shape;28;p5"/>
          <p:cNvSpPr txBox="1">
            <a:spLocks noGrp="1"/>
          </p:cNvSpPr>
          <p:nvPr>
            <p:ph type="body" idx="1"/>
          </p:nvPr>
        </p:nvSpPr>
        <p:spPr>
          <a:xfrm>
            <a:off x="471900" y="1919075"/>
            <a:ext cx="3999900" cy="271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9" name="Google Shape;29;p5"/>
          <p:cNvSpPr txBox="1">
            <a:spLocks noGrp="1"/>
          </p:cNvSpPr>
          <p:nvPr>
            <p:ph type="body" idx="2"/>
          </p:nvPr>
        </p:nvSpPr>
        <p:spPr>
          <a:xfrm>
            <a:off x="4694250" y="1919075"/>
            <a:ext cx="3999900" cy="2710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0" name="Google Shape;30;p5"/>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6"/>
          <p:cNvSpPr/>
          <p:nvPr/>
        </p:nvSpPr>
        <p:spPr>
          <a:xfrm rot="10800000" flipH="1">
            <a:off x="0" y="656400"/>
            <a:ext cx="9144000" cy="448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6"/>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6"/>
          <p:cNvSpPr txBox="1">
            <a:spLocks noGrp="1"/>
          </p:cNvSpPr>
          <p:nvPr>
            <p:ph type="title"/>
          </p:nvPr>
        </p:nvSpPr>
        <p:spPr>
          <a:xfrm>
            <a:off x="98250" y="16350"/>
            <a:ext cx="8826600" cy="602700"/>
          </a:xfrm>
          <a:prstGeom prst="rect">
            <a:avLst/>
          </a:prstGeom>
        </p:spPr>
        <p:txBody>
          <a:bodyPr spcFirstLastPara="1" wrap="square" lIns="91425" tIns="91425" rIns="91425" bIns="91425" anchor="ctr" anchorCtr="0">
            <a:noAutofit/>
          </a:bodyPr>
          <a:lstStyle>
            <a:lvl1pPr lvl="0">
              <a:spcBef>
                <a:spcPts val="0"/>
              </a:spcBef>
              <a:spcAft>
                <a:spcPts val="0"/>
              </a:spcAft>
              <a:buSzPts val="1800"/>
              <a:buNone/>
              <a:defRPr sz="1800"/>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35" name="Google Shape;35;p6"/>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txBox="1"/>
          <p:nvPr/>
        </p:nvSpPr>
        <p:spPr>
          <a:xfrm rot="10800000" flipH="1">
            <a:off x="3276600" y="25"/>
            <a:ext cx="58674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7"/>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7"/>
          <p:cNvSpPr txBox="1">
            <a:spLocks noGrp="1"/>
          </p:cNvSpPr>
          <p:nvPr>
            <p:ph type="title"/>
          </p:nvPr>
        </p:nvSpPr>
        <p:spPr>
          <a:xfrm>
            <a:off x="226078" y="357800"/>
            <a:ext cx="2808000" cy="9534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226075" y="1465800"/>
            <a:ext cx="2808000" cy="3163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1600"/>
              </a:spcBef>
              <a:spcAft>
                <a:spcPts val="0"/>
              </a:spcAft>
              <a:buClr>
                <a:schemeClr val="lt1"/>
              </a:buClr>
              <a:buSzPts val="1200"/>
              <a:buChar char="○"/>
              <a:defRPr sz="1200">
                <a:solidFill>
                  <a:schemeClr val="lt1"/>
                </a:solidFill>
              </a:defRPr>
            </a:lvl2pPr>
            <a:lvl3pPr marL="1371600" lvl="2" indent="-304800">
              <a:spcBef>
                <a:spcPts val="1600"/>
              </a:spcBef>
              <a:spcAft>
                <a:spcPts val="0"/>
              </a:spcAft>
              <a:buClr>
                <a:schemeClr val="lt1"/>
              </a:buClr>
              <a:buSzPts val="1200"/>
              <a:buChar char="■"/>
              <a:defRPr sz="1200">
                <a:solidFill>
                  <a:schemeClr val="lt1"/>
                </a:solidFill>
              </a:defRPr>
            </a:lvl3pPr>
            <a:lvl4pPr marL="1828800" lvl="3" indent="-304800">
              <a:spcBef>
                <a:spcPts val="1600"/>
              </a:spcBef>
              <a:spcAft>
                <a:spcPts val="0"/>
              </a:spcAft>
              <a:buClr>
                <a:schemeClr val="lt1"/>
              </a:buClr>
              <a:buSzPts val="1200"/>
              <a:buChar char="●"/>
              <a:defRPr sz="1200">
                <a:solidFill>
                  <a:schemeClr val="lt1"/>
                </a:solidFill>
              </a:defRPr>
            </a:lvl4pPr>
            <a:lvl5pPr marL="2286000" lvl="4" indent="-304800">
              <a:spcBef>
                <a:spcPts val="1600"/>
              </a:spcBef>
              <a:spcAft>
                <a:spcPts val="0"/>
              </a:spcAft>
              <a:buClr>
                <a:schemeClr val="lt1"/>
              </a:buClr>
              <a:buSzPts val="1200"/>
              <a:buChar char="○"/>
              <a:defRPr sz="1200">
                <a:solidFill>
                  <a:schemeClr val="lt1"/>
                </a:solidFill>
              </a:defRPr>
            </a:lvl5pPr>
            <a:lvl6pPr marL="2743200" lvl="5" indent="-304800">
              <a:spcBef>
                <a:spcPts val="1600"/>
              </a:spcBef>
              <a:spcAft>
                <a:spcPts val="0"/>
              </a:spcAft>
              <a:buClr>
                <a:schemeClr val="lt1"/>
              </a:buClr>
              <a:buSzPts val="1200"/>
              <a:buChar char="■"/>
              <a:defRPr sz="1200">
                <a:solidFill>
                  <a:schemeClr val="lt1"/>
                </a:solidFill>
              </a:defRPr>
            </a:lvl6pPr>
            <a:lvl7pPr marL="3200400" lvl="6" indent="-304800">
              <a:spcBef>
                <a:spcPts val="1600"/>
              </a:spcBef>
              <a:spcAft>
                <a:spcPts val="0"/>
              </a:spcAft>
              <a:buClr>
                <a:schemeClr val="lt1"/>
              </a:buClr>
              <a:buSzPts val="1200"/>
              <a:buChar char="●"/>
              <a:defRPr sz="1200">
                <a:solidFill>
                  <a:schemeClr val="lt1"/>
                </a:solidFill>
              </a:defRPr>
            </a:lvl7pPr>
            <a:lvl8pPr marL="3657600" lvl="7" indent="-304800">
              <a:spcBef>
                <a:spcPts val="1600"/>
              </a:spcBef>
              <a:spcAft>
                <a:spcPts val="0"/>
              </a:spcAft>
              <a:buClr>
                <a:schemeClr val="lt1"/>
              </a:buClr>
              <a:buSzPts val="1200"/>
              <a:buChar char="○"/>
              <a:defRPr sz="1200">
                <a:solidFill>
                  <a:schemeClr val="lt1"/>
                </a:solidFill>
              </a:defRPr>
            </a:lvl8pPr>
            <a:lvl9pPr marL="4114800" lvl="8" indent="-304800">
              <a:spcBef>
                <a:spcPts val="1600"/>
              </a:spcBef>
              <a:spcAft>
                <a:spcPts val="1600"/>
              </a:spcAft>
              <a:buClr>
                <a:schemeClr val="lt1"/>
              </a:buClr>
              <a:buSzPts val="1200"/>
              <a:buChar char="■"/>
              <a:defRPr sz="1200">
                <a:solidFill>
                  <a:schemeClr val="lt1"/>
                </a:solidFill>
              </a:defRPr>
            </a:lvl9pPr>
          </a:lstStyle>
          <a:p>
            <a:endParaRPr/>
          </a:p>
        </p:txBody>
      </p:sp>
      <p:sp>
        <p:nvSpPr>
          <p:cNvPr id="41" name="Google Shape;41;p7"/>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488250"/>
            <a:ext cx="62271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sp>
        <p:nvSpPr>
          <p:cNvPr id="44" name="Google Shape;44;p8"/>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flipH="1">
            <a:off x="0" y="0"/>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9"/>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Clr>
                <a:schemeClr val="dk2"/>
              </a:buClr>
              <a:buSzPts val="4200"/>
              <a:buNone/>
              <a:defRPr sz="4200">
                <a:solidFill>
                  <a:schemeClr val="dk2"/>
                </a:solidFill>
              </a:defRPr>
            </a:lvl2pPr>
            <a:lvl3pPr lvl="2" algn="ctr">
              <a:spcBef>
                <a:spcPts val="0"/>
              </a:spcBef>
              <a:spcAft>
                <a:spcPts val="0"/>
              </a:spcAft>
              <a:buClr>
                <a:schemeClr val="dk2"/>
              </a:buClr>
              <a:buSzPts val="4200"/>
              <a:buNone/>
              <a:defRPr sz="4200">
                <a:solidFill>
                  <a:schemeClr val="dk2"/>
                </a:solidFill>
              </a:defRPr>
            </a:lvl3pPr>
            <a:lvl4pPr lvl="3" algn="ctr">
              <a:spcBef>
                <a:spcPts val="0"/>
              </a:spcBef>
              <a:spcAft>
                <a:spcPts val="0"/>
              </a:spcAft>
              <a:buClr>
                <a:schemeClr val="dk2"/>
              </a:buClr>
              <a:buSzPts val="4200"/>
              <a:buNone/>
              <a:defRPr sz="4200">
                <a:solidFill>
                  <a:schemeClr val="dk2"/>
                </a:solidFill>
              </a:defRPr>
            </a:lvl4pPr>
            <a:lvl5pPr lvl="4" algn="ctr">
              <a:spcBef>
                <a:spcPts val="0"/>
              </a:spcBef>
              <a:spcAft>
                <a:spcPts val="0"/>
              </a:spcAft>
              <a:buClr>
                <a:schemeClr val="dk2"/>
              </a:buClr>
              <a:buSzPts val="4200"/>
              <a:buNone/>
              <a:defRPr sz="4200">
                <a:solidFill>
                  <a:schemeClr val="dk2"/>
                </a:solidFill>
              </a:defRPr>
            </a:lvl5pPr>
            <a:lvl6pPr lvl="5" algn="ctr">
              <a:spcBef>
                <a:spcPts val="0"/>
              </a:spcBef>
              <a:spcAft>
                <a:spcPts val="0"/>
              </a:spcAft>
              <a:buClr>
                <a:schemeClr val="dk2"/>
              </a:buClr>
              <a:buSzPts val="4200"/>
              <a:buNone/>
              <a:defRPr sz="4200">
                <a:solidFill>
                  <a:schemeClr val="dk2"/>
                </a:solidFill>
              </a:defRPr>
            </a:lvl6pPr>
            <a:lvl7pPr lvl="6" algn="ctr">
              <a:spcBef>
                <a:spcPts val="0"/>
              </a:spcBef>
              <a:spcAft>
                <a:spcPts val="0"/>
              </a:spcAft>
              <a:buClr>
                <a:schemeClr val="dk2"/>
              </a:buClr>
              <a:buSzPts val="4200"/>
              <a:buNone/>
              <a:defRPr sz="4200">
                <a:solidFill>
                  <a:schemeClr val="dk2"/>
                </a:solidFill>
              </a:defRPr>
            </a:lvl7pPr>
            <a:lvl8pPr lvl="7" algn="ctr">
              <a:spcBef>
                <a:spcPts val="0"/>
              </a:spcBef>
              <a:spcAft>
                <a:spcPts val="0"/>
              </a:spcAft>
              <a:buClr>
                <a:schemeClr val="dk2"/>
              </a:buClr>
              <a:buSzPts val="4200"/>
              <a:buNone/>
              <a:defRPr sz="4200">
                <a:solidFill>
                  <a:schemeClr val="dk2"/>
                </a:solidFill>
              </a:defRPr>
            </a:lvl8pPr>
            <a:lvl9pPr lvl="8" algn="ctr">
              <a:spcBef>
                <a:spcPts val="0"/>
              </a:spcBef>
              <a:spcAft>
                <a:spcPts val="0"/>
              </a:spcAft>
              <a:buClr>
                <a:schemeClr val="dk2"/>
              </a:buClr>
              <a:buSzPts val="4200"/>
              <a:buNone/>
              <a:defRPr sz="4200">
                <a:solidFill>
                  <a:schemeClr val="dk2"/>
                </a:solidFill>
              </a:defRPr>
            </a:lvl9pPr>
          </a:lstStyle>
          <a:p>
            <a:endParaRPr/>
          </a:p>
        </p:txBody>
      </p:sp>
      <p:sp>
        <p:nvSpPr>
          <p:cNvPr id="49" name="Google Shape;49;p9"/>
          <p:cNvSpPr txBox="1">
            <a:spLocks noGrp="1"/>
          </p:cNvSpPr>
          <p:nvPr>
            <p:ph type="subTitle" idx="1"/>
          </p:nvPr>
        </p:nvSpPr>
        <p:spPr>
          <a:xfrm>
            <a:off x="265500" y="2779467"/>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9144000" cy="4695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0"/>
          <p:cNvSpPr/>
          <p:nvPr/>
        </p:nvSpPr>
        <p:spPr>
          <a:xfrm rot="10800000" flipH="1">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body" idx="1"/>
          </p:nvPr>
        </p:nvSpPr>
        <p:spPr>
          <a:xfrm>
            <a:off x="57150" y="4696825"/>
            <a:ext cx="8382000" cy="44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Clr>
                <a:schemeClr val="lt1"/>
              </a:buClr>
              <a:buSzPts val="1200"/>
              <a:buNone/>
              <a:defRPr sz="1200">
                <a:solidFill>
                  <a:schemeClr val="lt1"/>
                </a:solidFill>
              </a:defRPr>
            </a:lvl1pPr>
          </a:lstStyle>
          <a:p>
            <a:endParaRPr/>
          </a:p>
        </p:txBody>
      </p:sp>
      <p:sp>
        <p:nvSpPr>
          <p:cNvPr id="56" name="Google Shape;56;p10"/>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4"/>
        </a:solidFill>
        <a:effectLst/>
      </p:bgPr>
    </p:bg>
    <p:spTree>
      <p:nvGrpSpPr>
        <p:cNvPr id="1" name="Shape 57"/>
        <p:cNvGrpSpPr/>
        <p:nvPr/>
      </p:nvGrpSpPr>
      <p:grpSpPr>
        <a:xfrm>
          <a:off x="0" y="0"/>
          <a:ext cx="0" cy="0"/>
          <a:chOff x="0" y="0"/>
          <a:chExt cx="0" cy="0"/>
        </a:xfrm>
      </p:grpSpPr>
      <p:sp>
        <p:nvSpPr>
          <p:cNvPr id="58" name="Google Shape;58;p11"/>
          <p:cNvSpPr txBox="1">
            <a:spLocks noGrp="1"/>
          </p:cNvSpPr>
          <p:nvPr>
            <p:ph type="title" hasCustomPrompt="1"/>
          </p:nvPr>
        </p:nvSpPr>
        <p:spPr>
          <a:xfrm>
            <a:off x="475500" y="1258525"/>
            <a:ext cx="8222100" cy="19635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59" name="Google Shape;59;p11"/>
          <p:cNvSpPr txBox="1">
            <a:spLocks noGrp="1"/>
          </p:cNvSpPr>
          <p:nvPr>
            <p:ph type="body" idx="1"/>
          </p:nvPr>
        </p:nvSpPr>
        <p:spPr>
          <a:xfrm>
            <a:off x="475500" y="3304625"/>
            <a:ext cx="82221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60" name="Google Shape;60;p11"/>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4"/>
        </a:solidFill>
        <a:effectLst/>
      </p:bgPr>
    </p:bg>
    <p:spTree>
      <p:nvGrpSpPr>
        <p:cNvPr id="1" name="Shape 61"/>
        <p:cNvGrpSpPr/>
        <p:nvPr/>
      </p:nvGrpSpPr>
      <p:grpSpPr>
        <a:xfrm>
          <a:off x="0" y="0"/>
          <a:ext cx="0" cy="0"/>
          <a:chOff x="0" y="0"/>
          <a:chExt cx="0" cy="0"/>
        </a:xfrm>
      </p:grpSpPr>
      <p:sp>
        <p:nvSpPr>
          <p:cNvPr id="62" name="Google Shape;62;p12"/>
          <p:cNvSpPr txBox="1">
            <a:spLocks noGrp="1"/>
          </p:cNvSpPr>
          <p:nvPr>
            <p:ph type="sldNum" idx="12"/>
          </p:nvPr>
        </p:nvSpPr>
        <p:spPr>
          <a:xfrm>
            <a:off x="8523541" y="4695623"/>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terial">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1pPr>
            <a:lvl2pPr lvl="1">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471900" y="1919075"/>
            <a:ext cx="8222100" cy="2710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Font typeface="Roboto"/>
              <a:buChar char="●"/>
              <a:defRPr sz="1800">
                <a:solidFill>
                  <a:schemeClr val="lt2"/>
                </a:solidFill>
                <a:latin typeface="Roboto"/>
                <a:ea typeface="Roboto"/>
                <a:cs typeface="Roboto"/>
                <a:sym typeface="Roboto"/>
              </a:defRPr>
            </a:lvl1pPr>
            <a:lvl2pPr marL="914400" lvl="1"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2pPr>
            <a:lvl3pPr marL="1371600" lvl="2"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3pPr>
            <a:lvl4pPr marL="1828800" lvl="3"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4pPr>
            <a:lvl5pPr marL="2286000" lvl="4"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5pPr>
            <a:lvl6pPr marL="2743200" lvl="5"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6pPr>
            <a:lvl7pPr marL="3200400" lvl="6"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7pPr>
            <a:lvl8pPr marL="3657600" lvl="7" indent="-317500">
              <a:lnSpc>
                <a:spcPct val="115000"/>
              </a:lnSpc>
              <a:spcBef>
                <a:spcPts val="1600"/>
              </a:spcBef>
              <a:spcAft>
                <a:spcPts val="0"/>
              </a:spcAft>
              <a:buClr>
                <a:schemeClr val="lt2"/>
              </a:buClr>
              <a:buSzPts val="1400"/>
              <a:buFont typeface="Roboto"/>
              <a:buChar char="○"/>
              <a:defRPr>
                <a:solidFill>
                  <a:schemeClr val="lt2"/>
                </a:solidFill>
                <a:latin typeface="Roboto"/>
                <a:ea typeface="Roboto"/>
                <a:cs typeface="Roboto"/>
                <a:sym typeface="Roboto"/>
              </a:defRPr>
            </a:lvl8pPr>
            <a:lvl9pPr marL="4114800" lvl="8" indent="-317500">
              <a:lnSpc>
                <a:spcPct val="115000"/>
              </a:lnSpc>
              <a:spcBef>
                <a:spcPts val="1600"/>
              </a:spcBef>
              <a:spcAft>
                <a:spcPts val="1600"/>
              </a:spcAft>
              <a:buClr>
                <a:schemeClr val="lt2"/>
              </a:buClr>
              <a:buSzPts val="1400"/>
              <a:buFont typeface="Roboto"/>
              <a:buChar char="■"/>
              <a:defRPr>
                <a:solidFill>
                  <a:schemeClr val="lt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Roboto"/>
                <a:ea typeface="Roboto"/>
                <a:cs typeface="Roboto"/>
                <a:sym typeface="Roboto"/>
              </a:defRPr>
            </a:lvl1pPr>
            <a:lvl2pPr lvl="1" algn="r">
              <a:buNone/>
              <a:defRPr sz="1000">
                <a:solidFill>
                  <a:schemeClr val="lt2"/>
                </a:solidFill>
                <a:latin typeface="Roboto"/>
                <a:ea typeface="Roboto"/>
                <a:cs typeface="Roboto"/>
                <a:sym typeface="Roboto"/>
              </a:defRPr>
            </a:lvl2pPr>
            <a:lvl3pPr lvl="2" algn="r">
              <a:buNone/>
              <a:defRPr sz="1000">
                <a:solidFill>
                  <a:schemeClr val="lt2"/>
                </a:solidFill>
                <a:latin typeface="Roboto"/>
                <a:ea typeface="Roboto"/>
                <a:cs typeface="Roboto"/>
                <a:sym typeface="Roboto"/>
              </a:defRPr>
            </a:lvl3pPr>
            <a:lvl4pPr lvl="3" algn="r">
              <a:buNone/>
              <a:defRPr sz="1000">
                <a:solidFill>
                  <a:schemeClr val="lt2"/>
                </a:solidFill>
                <a:latin typeface="Roboto"/>
                <a:ea typeface="Roboto"/>
                <a:cs typeface="Roboto"/>
                <a:sym typeface="Roboto"/>
              </a:defRPr>
            </a:lvl4pPr>
            <a:lvl5pPr lvl="4" algn="r">
              <a:buNone/>
              <a:defRPr sz="1000">
                <a:solidFill>
                  <a:schemeClr val="lt2"/>
                </a:solidFill>
                <a:latin typeface="Roboto"/>
                <a:ea typeface="Roboto"/>
                <a:cs typeface="Roboto"/>
                <a:sym typeface="Roboto"/>
              </a:defRPr>
            </a:lvl5pPr>
            <a:lvl6pPr lvl="5" algn="r">
              <a:buNone/>
              <a:defRPr sz="1000">
                <a:solidFill>
                  <a:schemeClr val="lt2"/>
                </a:solidFill>
                <a:latin typeface="Roboto"/>
                <a:ea typeface="Roboto"/>
                <a:cs typeface="Roboto"/>
                <a:sym typeface="Roboto"/>
              </a:defRPr>
            </a:lvl6pPr>
            <a:lvl7pPr lvl="6" algn="r">
              <a:buNone/>
              <a:defRPr sz="1000">
                <a:solidFill>
                  <a:schemeClr val="lt2"/>
                </a:solidFill>
                <a:latin typeface="Roboto"/>
                <a:ea typeface="Roboto"/>
                <a:cs typeface="Roboto"/>
                <a:sym typeface="Roboto"/>
              </a:defRPr>
            </a:lvl7pPr>
            <a:lvl8pPr lvl="7" algn="r">
              <a:buNone/>
              <a:defRPr sz="1000">
                <a:solidFill>
                  <a:schemeClr val="lt2"/>
                </a:solidFill>
                <a:latin typeface="Roboto"/>
                <a:ea typeface="Roboto"/>
                <a:cs typeface="Roboto"/>
                <a:sym typeface="Roboto"/>
              </a:defRPr>
            </a:lvl8pPr>
            <a:lvl9pPr lvl="8" algn="r">
              <a:buNone/>
              <a:defRPr sz="1000">
                <a:solidFill>
                  <a:schemeClr val="lt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2"/>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3600" b="1" i="1" dirty="0" smtClean="0"/>
              <a:t>Conflict Resolution </a:t>
            </a:r>
            <a:endParaRPr sz="3600" b="1" i="1" dirty="0"/>
          </a:p>
        </p:txBody>
      </p:sp>
      <p:sp>
        <p:nvSpPr>
          <p:cNvPr id="122" name="Google Shape;122;p22"/>
          <p:cNvSpPr txBox="1">
            <a:spLocks noGrp="1"/>
          </p:cNvSpPr>
          <p:nvPr>
            <p:ph type="body" idx="4294967295"/>
          </p:nvPr>
        </p:nvSpPr>
        <p:spPr>
          <a:xfrm>
            <a:off x="0" y="1870520"/>
            <a:ext cx="4308475" cy="2444750"/>
          </a:xfrm>
          <a:prstGeom prst="rect">
            <a:avLst/>
          </a:prstGeom>
        </p:spPr>
        <p:txBody>
          <a:bodyPr spcFirstLastPara="1" wrap="square" lIns="91425" tIns="91425" rIns="91425" bIns="91425" anchor="t" anchorCtr="0">
            <a:noAutofit/>
          </a:bodyPr>
          <a:lstStyle/>
          <a:p>
            <a:pPr marL="76200" lvl="0" indent="0" algn="ctr" rtl="0">
              <a:spcBef>
                <a:spcPts val="0"/>
              </a:spcBef>
              <a:spcAft>
                <a:spcPts val="0"/>
              </a:spcAft>
              <a:buSzPts val="2400"/>
              <a:buNone/>
            </a:pPr>
            <a:r>
              <a:rPr lang="en-US" sz="3200" b="1" i="1" dirty="0" smtClean="0"/>
              <a:t>Training Managers on Conflict </a:t>
            </a:r>
            <a:r>
              <a:rPr lang="en-US" sz="3200" b="1" i="1" dirty="0"/>
              <a:t>R</a:t>
            </a:r>
            <a:r>
              <a:rPr lang="en-US" sz="3200" b="1" i="1" dirty="0" smtClean="0"/>
              <a:t>esolution when Personalities Clash.</a:t>
            </a:r>
            <a:endParaRPr sz="3200" b="1" i="1" dirty="0"/>
          </a:p>
        </p:txBody>
      </p:sp>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03643" y="768146"/>
            <a:ext cx="4840357" cy="39529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2" name="Title 1"/>
          <p:cNvSpPr>
            <a:spLocks noGrp="1"/>
          </p:cNvSpPr>
          <p:nvPr>
            <p:ph type="title"/>
          </p:nvPr>
        </p:nvSpPr>
        <p:spPr>
          <a:xfrm>
            <a:off x="0" y="-376067"/>
            <a:ext cx="8826600" cy="1114618"/>
          </a:xfrm>
        </p:spPr>
        <p:txBody>
          <a:bodyPr/>
          <a:lstStyle/>
          <a:p>
            <a:pPr algn="ctr"/>
            <a:r>
              <a:rPr lang="en-US" sz="2400" b="1" dirty="0" smtClean="0"/>
              <a:t>Introduction</a:t>
            </a:r>
            <a:r>
              <a:rPr lang="en-US" sz="2400" dirty="0" smtClean="0"/>
              <a:t> </a:t>
            </a:r>
            <a:endParaRPr lang="en-US" sz="2400" dirty="0"/>
          </a:p>
        </p:txBody>
      </p:sp>
      <p:sp>
        <p:nvSpPr>
          <p:cNvPr id="3" name="Text Placeholder 2"/>
          <p:cNvSpPr>
            <a:spLocks noGrp="1"/>
          </p:cNvSpPr>
          <p:nvPr>
            <p:ph type="body" idx="4294967295"/>
          </p:nvPr>
        </p:nvSpPr>
        <p:spPr>
          <a:xfrm>
            <a:off x="0" y="926432"/>
            <a:ext cx="5130800" cy="3478212"/>
          </a:xfrm>
        </p:spPr>
        <p:txBody>
          <a:bodyPr/>
          <a:lstStyle/>
          <a:p>
            <a:r>
              <a:rPr lang="en-US" dirty="0"/>
              <a:t>People have to deal with others whom they do not like at the workplace</a:t>
            </a:r>
          </a:p>
          <a:p>
            <a:r>
              <a:rPr lang="en-US" dirty="0"/>
              <a:t>There may also be issues while working together</a:t>
            </a:r>
          </a:p>
          <a:p>
            <a:r>
              <a:rPr lang="en-US" dirty="0"/>
              <a:t>Personality clashes are the root cause for such differences</a:t>
            </a:r>
          </a:p>
          <a:p>
            <a:r>
              <a:rPr lang="en-US" dirty="0"/>
              <a:t>Some put efforts to resolve, but still cannot workout</a:t>
            </a:r>
          </a:p>
          <a:p>
            <a:r>
              <a:rPr lang="en-US" dirty="0"/>
              <a:t>At this end, no enjoyment at the workplace</a:t>
            </a:r>
          </a:p>
          <a:p>
            <a:r>
              <a:rPr lang="en-US" dirty="0"/>
              <a:t>The presentation is an educative material for managers  </a:t>
            </a:r>
          </a:p>
          <a:p>
            <a:pPr marL="114300" indent="0">
              <a:buNone/>
            </a:pPr>
            <a:endParaRPr lang="en-US" dirty="0"/>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130800" y="1665288"/>
            <a:ext cx="4013200" cy="327367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4"/>
          <p:cNvSpPr txBox="1">
            <a:spLocks noGrp="1"/>
          </p:cNvSpPr>
          <p:nvPr>
            <p:ph type="title"/>
          </p:nvPr>
        </p:nvSpPr>
        <p:spPr>
          <a:xfrm>
            <a:off x="96253" y="-144379"/>
            <a:ext cx="8771021" cy="1034715"/>
          </a:xfrm>
          <a:prstGeom prst="rect">
            <a:avLst/>
          </a:prstGeom>
        </p:spPr>
        <p:txBody>
          <a:bodyPr spcFirstLastPara="1" wrap="square" lIns="91425" tIns="91425" rIns="91425" bIns="91425" anchor="b" anchorCtr="0">
            <a:noAutofit/>
          </a:bodyPr>
          <a:lstStyle/>
          <a:p>
            <a:pPr algn="ct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2400" b="1" dirty="0" smtClean="0"/>
              <a:t>Cause </a:t>
            </a:r>
            <a:r>
              <a:rPr lang="en-US" sz="2400" b="1" dirty="0"/>
              <a:t>of personality conflicts </a:t>
            </a:r>
            <a:r>
              <a:rPr lang="en-US" dirty="0"/>
              <a:t/>
            </a:r>
            <a:br>
              <a:rPr lang="en-US" dirty="0"/>
            </a:br>
            <a:endParaRPr dirty="0"/>
          </a:p>
        </p:txBody>
      </p:sp>
      <p:sp>
        <p:nvSpPr>
          <p:cNvPr id="137" name="Google Shape;137;p24"/>
          <p:cNvSpPr txBox="1">
            <a:spLocks noGrp="1"/>
          </p:cNvSpPr>
          <p:nvPr>
            <p:ph type="body" idx="4294967295"/>
          </p:nvPr>
        </p:nvSpPr>
        <p:spPr>
          <a:xfrm>
            <a:off x="0" y="890336"/>
            <a:ext cx="5029200" cy="4427789"/>
          </a:xfrm>
          <a:prstGeom prst="rect">
            <a:avLst/>
          </a:prstGeom>
        </p:spPr>
        <p:txBody>
          <a:bodyPr spcFirstLastPara="1" wrap="square" lIns="91425" tIns="91425" rIns="91425" bIns="91425" anchor="t" anchorCtr="0">
            <a:noAutofit/>
          </a:bodyPr>
          <a:lstStyle/>
          <a:p>
            <a:r>
              <a:rPr lang="en-US" sz="2400" dirty="0" smtClean="0"/>
              <a:t>Work style </a:t>
            </a:r>
            <a:r>
              <a:rPr lang="en-US" sz="2400" dirty="0"/>
              <a:t>differences- employees have different ways of executing duties </a:t>
            </a:r>
          </a:p>
          <a:p>
            <a:r>
              <a:rPr lang="en-US" sz="2400" dirty="0"/>
              <a:t>Background differences- ethnicity, gender, political views  </a:t>
            </a:r>
          </a:p>
          <a:p>
            <a:r>
              <a:rPr lang="en-US" sz="2400" dirty="0"/>
              <a:t>Attitude difference- arrogance, irritability  </a:t>
            </a:r>
          </a:p>
          <a:p>
            <a:r>
              <a:rPr lang="en-US" sz="2400" dirty="0"/>
              <a:t>Cooperative versus competitive differences</a:t>
            </a:r>
          </a:p>
          <a:p>
            <a:pPr marL="76200" lvl="0" indent="0" algn="l" rtl="0">
              <a:spcBef>
                <a:spcPts val="0"/>
              </a:spcBef>
              <a:spcAft>
                <a:spcPts val="0"/>
              </a:spcAft>
              <a:buSzPts val="2400"/>
              <a:buNone/>
            </a:pPr>
            <a:endParaRPr sz="2400" dirty="0"/>
          </a:p>
        </p:txBody>
      </p:sp>
      <p:pic>
        <p:nvPicPr>
          <p:cNvPr id="3" name="Picture 2"/>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029200" y="699280"/>
            <a:ext cx="4114800" cy="365615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5"/>
          <p:cNvSpPr txBox="1">
            <a:spLocks noGrp="1"/>
          </p:cNvSpPr>
          <p:nvPr>
            <p:ph type="title"/>
          </p:nvPr>
        </p:nvSpPr>
        <p:spPr>
          <a:xfrm>
            <a:off x="0" y="0"/>
            <a:ext cx="8948913" cy="950496"/>
          </a:xfrm>
          <a:prstGeom prst="rect">
            <a:avLst/>
          </a:prstGeom>
        </p:spPr>
        <p:txBody>
          <a:bodyPr spcFirstLastPara="1" wrap="square" lIns="91425" tIns="91425" rIns="91425" bIns="91425" anchor="b" anchorCtr="0">
            <a:noAutofit/>
          </a:bodyPr>
          <a:lstStyle/>
          <a:p>
            <a:pPr algn="ctr"/>
            <a:r>
              <a:rPr lang="en-US" sz="2400" b="1" dirty="0"/>
              <a:t>Personality clash consequences at workplace</a:t>
            </a:r>
            <a:r>
              <a:rPr lang="en-US" sz="2400" dirty="0"/>
              <a:t/>
            </a:r>
            <a:br>
              <a:rPr lang="en-US" sz="2400" dirty="0"/>
            </a:br>
            <a:endParaRPr sz="2400" dirty="0"/>
          </a:p>
        </p:txBody>
      </p:sp>
      <p:sp>
        <p:nvSpPr>
          <p:cNvPr id="144" name="Google Shape;144;p25"/>
          <p:cNvSpPr txBox="1">
            <a:spLocks noGrp="1"/>
          </p:cNvSpPr>
          <p:nvPr>
            <p:ph type="body" idx="4294967295"/>
          </p:nvPr>
        </p:nvSpPr>
        <p:spPr>
          <a:xfrm>
            <a:off x="0" y="950496"/>
            <a:ext cx="5101389" cy="3753852"/>
          </a:xfrm>
          <a:prstGeom prst="rect">
            <a:avLst/>
          </a:prstGeom>
        </p:spPr>
        <p:txBody>
          <a:bodyPr spcFirstLastPara="1" wrap="square" lIns="91425" tIns="91425" rIns="91425" bIns="91425" anchor="t" anchorCtr="0">
            <a:noAutofit/>
          </a:bodyPr>
          <a:lstStyle/>
          <a:p>
            <a:r>
              <a:rPr lang="en-US" sz="2400" dirty="0" smtClean="0"/>
              <a:t>Personality </a:t>
            </a:r>
            <a:r>
              <a:rPr lang="en-US" sz="2400" dirty="0"/>
              <a:t>clashes trigger severe consequences</a:t>
            </a:r>
          </a:p>
          <a:p>
            <a:r>
              <a:rPr lang="en-US" sz="2400" dirty="0"/>
              <a:t>Stress- leads to anxiety and tension</a:t>
            </a:r>
          </a:p>
          <a:p>
            <a:r>
              <a:rPr lang="en-US" sz="2400" dirty="0"/>
              <a:t>Lower productivity- adverse impacts on the entire project</a:t>
            </a:r>
          </a:p>
          <a:p>
            <a:pPr marL="76200" lvl="0" indent="0" algn="l" rtl="0">
              <a:spcBef>
                <a:spcPts val="0"/>
              </a:spcBef>
              <a:spcAft>
                <a:spcPts val="0"/>
              </a:spcAft>
              <a:buSzPts val="2400"/>
              <a:buNone/>
            </a:pPr>
            <a:endParaRPr sz="2400" dirty="0"/>
          </a:p>
        </p:txBody>
      </p:sp>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547937" y="727159"/>
            <a:ext cx="4596063" cy="299059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6"/>
          <p:cNvSpPr txBox="1">
            <a:spLocks noGrp="1"/>
          </p:cNvSpPr>
          <p:nvPr>
            <p:ph type="title"/>
          </p:nvPr>
        </p:nvSpPr>
        <p:spPr>
          <a:xfrm>
            <a:off x="194503" y="329171"/>
            <a:ext cx="8826600" cy="602700"/>
          </a:xfrm>
          <a:prstGeom prst="rect">
            <a:avLst/>
          </a:prstGeom>
        </p:spPr>
        <p:txBody>
          <a:bodyPr spcFirstLastPara="1" wrap="square" lIns="91425" tIns="91425" rIns="91425" bIns="91425" anchor="b" anchorCtr="0">
            <a:noAutofit/>
          </a:bodyPr>
          <a:lstStyle/>
          <a:p>
            <a:pPr algn="ctr"/>
            <a:r>
              <a:rPr lang="en-US" sz="2400" b="1" dirty="0"/>
              <a:t>Handling personality clashes </a:t>
            </a:r>
            <a:r>
              <a:rPr lang="en-US" sz="2400" dirty="0"/>
              <a:t/>
            </a:r>
            <a:br>
              <a:rPr lang="en-US" sz="2400" dirty="0"/>
            </a:br>
            <a:endParaRPr sz="2400" dirty="0"/>
          </a:p>
        </p:txBody>
      </p:sp>
      <p:sp>
        <p:nvSpPr>
          <p:cNvPr id="151" name="Google Shape;151;p26"/>
          <p:cNvSpPr txBox="1">
            <a:spLocks noGrp="1"/>
          </p:cNvSpPr>
          <p:nvPr>
            <p:ph type="body" idx="4294967295"/>
          </p:nvPr>
        </p:nvSpPr>
        <p:spPr>
          <a:xfrm>
            <a:off x="0" y="505326"/>
            <a:ext cx="5209674" cy="4968959"/>
          </a:xfrm>
          <a:prstGeom prst="rect">
            <a:avLst/>
          </a:prstGeom>
        </p:spPr>
        <p:txBody>
          <a:bodyPr spcFirstLastPara="1" wrap="square" lIns="91425" tIns="91425" rIns="91425" bIns="91425" anchor="t" anchorCtr="0">
            <a:noAutofit/>
          </a:bodyPr>
          <a:lstStyle/>
          <a:p>
            <a:r>
              <a:rPr lang="en-US" sz="2400" dirty="0" smtClean="0"/>
              <a:t>Conflicts </a:t>
            </a:r>
            <a:r>
              <a:rPr lang="en-US" sz="2400" dirty="0"/>
              <a:t>in the workplace are inevitable</a:t>
            </a:r>
          </a:p>
          <a:p>
            <a:r>
              <a:rPr lang="en-US" sz="2400" dirty="0"/>
              <a:t>Your personality is not always right </a:t>
            </a:r>
          </a:p>
          <a:p>
            <a:r>
              <a:rPr lang="en-US" sz="2400" dirty="0"/>
              <a:t>People have different perspectives, and all are right</a:t>
            </a:r>
          </a:p>
          <a:p>
            <a:r>
              <a:rPr lang="en-US" sz="2400" dirty="0"/>
              <a:t>When handled effectively, diverse characters leads to productivity</a:t>
            </a:r>
          </a:p>
          <a:p>
            <a:r>
              <a:rPr lang="en-US" sz="2400" dirty="0"/>
              <a:t>Personal clashes can be resolved, should not be allowed to disrupt the work environment</a:t>
            </a:r>
          </a:p>
          <a:p>
            <a:pPr marL="76200" lvl="0" indent="0" algn="l" rtl="0">
              <a:spcBef>
                <a:spcPts val="0"/>
              </a:spcBef>
              <a:spcAft>
                <a:spcPts val="0"/>
              </a:spcAft>
              <a:buSzPts val="2400"/>
              <a:buNone/>
            </a:pPr>
            <a:endParaRPr sz="2400" dirty="0"/>
          </a:p>
        </p:txBody>
      </p:sp>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077326" y="630521"/>
            <a:ext cx="3943777" cy="296223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7"/>
          <p:cNvSpPr txBox="1">
            <a:spLocks noGrp="1"/>
          </p:cNvSpPr>
          <p:nvPr>
            <p:ph type="title"/>
          </p:nvPr>
        </p:nvSpPr>
        <p:spPr>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2400" b="1" dirty="0" smtClean="0"/>
              <a:t>Strategies for resolving clashes  </a:t>
            </a:r>
            <a:endParaRPr sz="2400" b="1" dirty="0"/>
          </a:p>
        </p:txBody>
      </p:sp>
      <p:sp>
        <p:nvSpPr>
          <p:cNvPr id="158" name="Google Shape;158;p27"/>
          <p:cNvSpPr txBox="1">
            <a:spLocks noGrp="1"/>
          </p:cNvSpPr>
          <p:nvPr>
            <p:ph type="body" idx="4294967295"/>
          </p:nvPr>
        </p:nvSpPr>
        <p:spPr>
          <a:xfrm>
            <a:off x="-1" y="770021"/>
            <a:ext cx="6039853" cy="4373479"/>
          </a:xfrm>
          <a:prstGeom prst="rect">
            <a:avLst/>
          </a:prstGeom>
        </p:spPr>
        <p:txBody>
          <a:bodyPr spcFirstLastPara="1" wrap="square" lIns="91425" tIns="91425" rIns="91425" bIns="91425" anchor="t" anchorCtr="0">
            <a:noAutofit/>
          </a:bodyPr>
          <a:lstStyle/>
          <a:p>
            <a:r>
              <a:rPr lang="en-US" sz="2400" dirty="0"/>
              <a:t>Acceptance </a:t>
            </a:r>
            <a:endParaRPr lang="en-US" sz="2400" dirty="0" smtClean="0"/>
          </a:p>
          <a:p>
            <a:pPr marL="114300" indent="0">
              <a:buNone/>
            </a:pPr>
            <a:r>
              <a:rPr lang="en-US" sz="2400" dirty="0"/>
              <a:t> </a:t>
            </a:r>
            <a:r>
              <a:rPr lang="en-US" sz="2400" dirty="0" smtClean="0"/>
              <a:t>      -Vital for diffusing clashes </a:t>
            </a:r>
            <a:endParaRPr lang="en-US" sz="2400" dirty="0"/>
          </a:p>
          <a:p>
            <a:r>
              <a:rPr lang="en-US" sz="2400" dirty="0"/>
              <a:t>Find </a:t>
            </a:r>
            <a:r>
              <a:rPr lang="en-US" sz="2400" dirty="0" smtClean="0"/>
              <a:t>source</a:t>
            </a:r>
          </a:p>
          <a:p>
            <a:pPr marL="114300" indent="0">
              <a:buNone/>
            </a:pPr>
            <a:r>
              <a:rPr lang="en-US" sz="2400" dirty="0" smtClean="0"/>
              <a:t>      -the source of conflict should be 	ascertained.   </a:t>
            </a:r>
            <a:endParaRPr lang="en-US" sz="2400" dirty="0"/>
          </a:p>
          <a:p>
            <a:r>
              <a:rPr lang="en-US" sz="2400" dirty="0"/>
              <a:t>Stay </a:t>
            </a:r>
            <a:r>
              <a:rPr lang="en-US" sz="2400" dirty="0" smtClean="0"/>
              <a:t>professional</a:t>
            </a:r>
          </a:p>
          <a:p>
            <a:pPr marL="114300" indent="0">
              <a:buNone/>
            </a:pPr>
            <a:r>
              <a:rPr lang="en-US" sz="2400" dirty="0"/>
              <a:t> </a:t>
            </a:r>
            <a:r>
              <a:rPr lang="en-US" sz="2400" dirty="0" smtClean="0"/>
              <a:t>      </a:t>
            </a:r>
            <a:endParaRPr lang="en-US" sz="2400" dirty="0"/>
          </a:p>
          <a:p>
            <a:pPr marL="114300" indent="0">
              <a:buNone/>
            </a:pPr>
            <a:endParaRPr lang="en-US" sz="2400" dirty="0"/>
          </a:p>
          <a:p>
            <a:pPr marL="76200" lvl="0" indent="0" algn="l" rtl="0">
              <a:spcBef>
                <a:spcPts val="0"/>
              </a:spcBef>
              <a:spcAft>
                <a:spcPts val="0"/>
              </a:spcAft>
              <a:buSzPts val="2400"/>
              <a:buNone/>
            </a:pPr>
            <a:endParaRPr sz="2400" dirty="0"/>
          </a:p>
        </p:txBody>
      </p:sp>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5137485" y="770021"/>
            <a:ext cx="4006516" cy="280335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8"/>
          <p:cNvSpPr txBox="1">
            <a:spLocks noGrp="1"/>
          </p:cNvSpPr>
          <p:nvPr>
            <p:ph type="title"/>
          </p:nvPr>
        </p:nvSpPr>
        <p:spPr>
          <a:prstGeom prst="rect">
            <a:avLst/>
          </a:prstGeom>
        </p:spPr>
        <p:txBody>
          <a:bodyPr spcFirstLastPara="1" wrap="square" lIns="91425" tIns="91425" rIns="91425" bIns="91425" anchor="b" anchorCtr="0">
            <a:noAutofit/>
          </a:bodyPr>
          <a:lstStyle/>
          <a:p>
            <a:pPr lvl="0" algn="ctr"/>
            <a:r>
              <a:rPr lang="en-US" sz="2400" b="1" dirty="0"/>
              <a:t>Strategies for resolving clashes </a:t>
            </a:r>
            <a:endParaRPr sz="2400" b="1" dirty="0"/>
          </a:p>
        </p:txBody>
      </p:sp>
      <p:sp>
        <p:nvSpPr>
          <p:cNvPr id="165" name="Google Shape;165;p28"/>
          <p:cNvSpPr txBox="1">
            <a:spLocks noGrp="1"/>
          </p:cNvSpPr>
          <p:nvPr>
            <p:ph type="body" idx="4294967295"/>
          </p:nvPr>
        </p:nvSpPr>
        <p:spPr>
          <a:xfrm>
            <a:off x="-1" y="842212"/>
            <a:ext cx="4752475" cy="4114800"/>
          </a:xfrm>
          <a:prstGeom prst="rect">
            <a:avLst/>
          </a:prstGeom>
        </p:spPr>
        <p:txBody>
          <a:bodyPr spcFirstLastPara="1" wrap="square" lIns="91425" tIns="91425" rIns="91425" bIns="91425" anchor="t" anchorCtr="0">
            <a:noAutofit/>
          </a:bodyPr>
          <a:lstStyle/>
          <a:p>
            <a:r>
              <a:rPr lang="en-US" sz="2400" dirty="0"/>
              <a:t>Management </a:t>
            </a:r>
            <a:r>
              <a:rPr lang="en-US" sz="2400" dirty="0" smtClean="0"/>
              <a:t>involvement </a:t>
            </a:r>
          </a:p>
          <a:p>
            <a:pPr marL="114300" indent="0">
              <a:buNone/>
            </a:pPr>
            <a:r>
              <a:rPr lang="en-US" sz="2400" dirty="0"/>
              <a:t> </a:t>
            </a:r>
            <a:r>
              <a:rPr lang="en-US" sz="2400" dirty="0" smtClean="0"/>
              <a:t>    - Used as a third party  </a:t>
            </a:r>
            <a:endParaRPr lang="en-US" sz="2400" dirty="0"/>
          </a:p>
          <a:p>
            <a:r>
              <a:rPr lang="en-US" sz="2400" dirty="0"/>
              <a:t>Brainstorming solutions </a:t>
            </a:r>
            <a:endParaRPr lang="en-US" sz="2400" dirty="0" smtClean="0"/>
          </a:p>
          <a:p>
            <a:pPr marL="114300" indent="0">
              <a:buNone/>
            </a:pPr>
            <a:r>
              <a:rPr lang="en-US" sz="2400" dirty="0"/>
              <a:t> </a:t>
            </a:r>
            <a:r>
              <a:rPr lang="en-US" sz="2400" dirty="0" smtClean="0"/>
              <a:t>     -Gathering of necessary  	information </a:t>
            </a:r>
            <a:r>
              <a:rPr lang="en-US" sz="2400" dirty="0"/>
              <a:t>	</a:t>
            </a:r>
          </a:p>
          <a:p>
            <a:r>
              <a:rPr lang="en-US" sz="2400" dirty="0"/>
              <a:t>Evaluation of proposed opinions to arrive at the viable one.</a:t>
            </a:r>
          </a:p>
          <a:p>
            <a:pPr marL="457200" lvl="0" indent="-381000" algn="l" rtl="0">
              <a:spcBef>
                <a:spcPts val="0"/>
              </a:spcBef>
              <a:spcAft>
                <a:spcPts val="0"/>
              </a:spcAft>
              <a:buSzPts val="2400"/>
              <a:buChar char="●"/>
            </a:pPr>
            <a:endParaRPr sz="2400" b="1" dirty="0"/>
          </a:p>
        </p:txBody>
      </p:sp>
      <p:pic>
        <p:nvPicPr>
          <p:cNvPr id="2" name="Picture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239530" y="619050"/>
            <a:ext cx="4904470" cy="271207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t>References </a:t>
            </a:r>
            <a:endParaRPr lang="en-US" sz="2400" dirty="0"/>
          </a:p>
        </p:txBody>
      </p:sp>
      <p:sp>
        <p:nvSpPr>
          <p:cNvPr id="3" name="Rectangle 2"/>
          <p:cNvSpPr/>
          <p:nvPr/>
        </p:nvSpPr>
        <p:spPr>
          <a:xfrm>
            <a:off x="98250" y="709864"/>
            <a:ext cx="9045750" cy="3149580"/>
          </a:xfrm>
          <a:prstGeom prst="rect">
            <a:avLst/>
          </a:prstGeom>
        </p:spPr>
        <p:txBody>
          <a:bodyPr wrap="square">
            <a:spAutoFit/>
          </a:bodyPr>
          <a:lstStyle/>
          <a:p>
            <a:pPr marL="457200" indent="-457200">
              <a:lnSpc>
                <a:spcPct val="200000"/>
              </a:lnSpc>
              <a:spcAft>
                <a:spcPts val="800"/>
              </a:spcAft>
            </a:pPr>
            <a:r>
              <a:rPr lang="en-US" sz="2400" dirty="0">
                <a:latin typeface="Roboto" panose="020B0604020202020204" charset="0"/>
                <a:ea typeface="Roboto" panose="020B0604020202020204" charset="0"/>
                <a:cs typeface="Times New Roman" panose="02020603050405020304" pitchFamily="18" charset="0"/>
              </a:rPr>
              <a:t>Farrell, A. (2014). 5 Workplace Conflicts Every Small Business Will Encounter. </a:t>
            </a:r>
            <a:r>
              <a:rPr lang="en-US" sz="2400" i="1" dirty="0">
                <a:latin typeface="Roboto" panose="020B0604020202020204" charset="0"/>
                <a:ea typeface="Roboto" panose="020B0604020202020204" charset="0"/>
                <a:cs typeface="Times New Roman" panose="02020603050405020304" pitchFamily="18" charset="0"/>
              </a:rPr>
              <a:t>YFS Magazine.</a:t>
            </a:r>
            <a:endParaRPr lang="en-US" sz="2400" dirty="0">
              <a:latin typeface="Roboto" panose="020B0604020202020204" charset="0"/>
              <a:ea typeface="Roboto" panose="020B0604020202020204" charset="0"/>
              <a:cs typeface="Times New Roman" panose="02020603050405020304" pitchFamily="18" charset="0"/>
            </a:endParaRPr>
          </a:p>
          <a:p>
            <a:pPr marL="457200" indent="-457200">
              <a:lnSpc>
                <a:spcPct val="200000"/>
              </a:lnSpc>
              <a:spcAft>
                <a:spcPts val="800"/>
              </a:spcAft>
            </a:pPr>
            <a:r>
              <a:rPr lang="en-US" sz="2400" dirty="0">
                <a:latin typeface="Roboto" panose="020B0604020202020204" charset="0"/>
                <a:ea typeface="Roboto" panose="020B0604020202020204" charset="0"/>
                <a:cs typeface="Times New Roman" panose="02020603050405020304" pitchFamily="18" charset="0"/>
              </a:rPr>
              <a:t>Jeong, H. W. (Ed.). (2018). Conflict resolution: dynamics, process, and structure. </a:t>
            </a:r>
            <a:r>
              <a:rPr lang="en-US" sz="2400" i="1" dirty="0">
                <a:latin typeface="Roboto" panose="020B0604020202020204" charset="0"/>
                <a:ea typeface="Roboto" panose="020B0604020202020204" charset="0"/>
                <a:cs typeface="Times New Roman" panose="02020603050405020304" pitchFamily="18" charset="0"/>
              </a:rPr>
              <a:t>Routledge.</a:t>
            </a:r>
            <a:endParaRPr lang="en-US" sz="2400" dirty="0">
              <a:effectLst/>
              <a:latin typeface="Roboto" panose="020B0604020202020204" charset="0"/>
              <a:ea typeface="Roboto" panose="020B0604020202020204" charset="0"/>
              <a:cs typeface="Times New Roman" panose="02020603050405020304" pitchFamily="18" charset="0"/>
            </a:endParaRPr>
          </a:p>
        </p:txBody>
      </p:sp>
    </p:spTree>
    <p:extLst>
      <p:ext uri="{BB962C8B-B14F-4D97-AF65-F5344CB8AC3E}">
        <p14:creationId xmlns="" xmlns:p14="http://schemas.microsoft.com/office/powerpoint/2010/main" val="114133840"/>
      </p:ext>
    </p:extLst>
  </p:cSld>
  <p:clrMapOvr>
    <a:masterClrMapping/>
  </p:clrMapOvr>
</p:sld>
</file>

<file path=ppt/theme/theme1.xml><?xml version="1.0" encoding="utf-8"?>
<a:theme xmlns:a="http://schemas.openxmlformats.org/drawingml/2006/main"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4FC3F7"/>
      </a:accent5>
      <a:accent6>
        <a:srgbClr val="F4B400"/>
      </a:accent6>
      <a:hlink>
        <a:srgbClr val="4FC3F7"/>
      </a:hlink>
      <a:folHlink>
        <a:srgbClr val="4FC3F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1010</Words>
  <Application>Microsoft Office PowerPoint</Application>
  <PresentationFormat>On-screen Show (16:9)</PresentationFormat>
  <Paragraphs>48</Paragraphs>
  <Slides>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Roboto</vt:lpstr>
      <vt:lpstr>Times New Roman</vt:lpstr>
      <vt:lpstr>Material</vt:lpstr>
      <vt:lpstr>Conflict Resolution </vt:lpstr>
      <vt:lpstr>Introduction </vt:lpstr>
      <vt:lpstr>                                   Cause of personality conflicts  </vt:lpstr>
      <vt:lpstr>Personality clash consequences at workplace </vt:lpstr>
      <vt:lpstr>Handling personality clashes  </vt:lpstr>
      <vt:lpstr>Strategies for resolving clashes  </vt:lpstr>
      <vt:lpstr>Strategies for resolving clashes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Differences</dc:title>
  <dc:creator>n3mea</dc:creator>
  <cp:lastModifiedBy>ADM</cp:lastModifiedBy>
  <cp:revision>9</cp:revision>
  <dcterms:modified xsi:type="dcterms:W3CDTF">2020-04-10T06:40:10Z</dcterms:modified>
</cp:coreProperties>
</file>